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63" r:id="rId4"/>
    <p:sldId id="266" r:id="rId5"/>
    <p:sldId id="264" r:id="rId6"/>
    <p:sldId id="276" r:id="rId7"/>
    <p:sldId id="265" r:id="rId8"/>
    <p:sldId id="267" r:id="rId9"/>
    <p:sldId id="271" r:id="rId10"/>
    <p:sldId id="269" r:id="rId11"/>
    <p:sldId id="270" r:id="rId12"/>
    <p:sldId id="272" r:id="rId13"/>
    <p:sldId id="273" r:id="rId14"/>
    <p:sldId id="274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47"/>
  </p:normalViewPr>
  <p:slideViewPr>
    <p:cSldViewPr snapToGrid="0" snapToObjects="1">
      <p:cViewPr varScale="1">
        <p:scale>
          <a:sx n="131" d="100"/>
          <a:sy n="131" d="100"/>
        </p:scale>
        <p:origin x="1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27CA52-1ACC-1344-90A4-6AB164CBEDD0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A1B92-7784-A145-9713-69F07AE01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43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8D7680D-E7C8-7643-BEFD-F7A179B77B7C}"/>
              </a:ext>
            </a:extLst>
          </p:cNvPr>
          <p:cNvSpPr/>
          <p:nvPr/>
        </p:nvSpPr>
        <p:spPr>
          <a:xfrm>
            <a:off x="1" y="-9427"/>
            <a:ext cx="3643829" cy="6389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1E9240D-8DC8-9444-8E0C-74703A71842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43829" y="-18854"/>
            <a:ext cx="5500170" cy="6356621"/>
          </a:xfrm>
          <a:solidFill>
            <a:schemeClr val="bg2"/>
          </a:solidFill>
        </p:spPr>
        <p:txBody>
          <a:bodyPr anchor="ctr" anchorCtr="0"/>
          <a:lstStyle>
            <a:lvl1pPr algn="ctr">
              <a:defRPr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CD893F-4580-B544-83D6-ED7E385EA0E6}"/>
              </a:ext>
            </a:extLst>
          </p:cNvPr>
          <p:cNvCxnSpPr>
            <a:cxnSpLocks/>
          </p:cNvCxnSpPr>
          <p:nvPr/>
        </p:nvCxnSpPr>
        <p:spPr>
          <a:xfrm>
            <a:off x="281375" y="1010339"/>
            <a:ext cx="3086100" cy="0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3B8C66D2-8B0E-D644-958B-ADC9E569A6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235" y="1230678"/>
            <a:ext cx="3062977" cy="229472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Presentation Title Goes Here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F41F2469-CF29-2044-8249-860BE15EF3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6235" y="3756754"/>
            <a:ext cx="3062977" cy="116778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Additional Content Here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04E17178-3A66-6644-B095-68F890E50C3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6235" y="5871992"/>
            <a:ext cx="3062977" cy="4186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Month XX, 2018</a:t>
            </a:r>
          </a:p>
        </p:txBody>
      </p:sp>
      <p:sp>
        <p:nvSpPr>
          <p:cNvPr id="31" name="Footer Placeholder 6">
            <a:extLst>
              <a:ext uri="{FF2B5EF4-FFF2-40B4-BE49-F238E27FC236}">
                <a16:creationId xmlns:a16="http://schemas.microsoft.com/office/drawing/2014/main" id="{B7F2E224-3E28-734C-8581-2AE71B6C88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4894" y="6389784"/>
            <a:ext cx="4774370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ITS-Administrative Information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527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Bullets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FBD3-7012-E344-8CD9-02DDF7B6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BA8B-5C71-6241-BCD3-E43501C0B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5025213" cy="4351338"/>
          </a:xfrm>
        </p:spPr>
        <p:txBody>
          <a:bodyPr/>
          <a:lstStyle>
            <a:lvl1pPr>
              <a:spcAft>
                <a:spcPts val="450"/>
              </a:spcAft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AA54C5-966A-2547-ADF1-C8A29D9AA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4894" y="6391656"/>
            <a:ext cx="5134946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ITS-Administrative Information Systems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4A74C90-07AF-2A4B-B930-56D31F5072F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49528" y="1797051"/>
            <a:ext cx="3046256" cy="362555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45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sic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FBD3-7012-E344-8CD9-02DDF7B6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BA8B-5C71-6241-BCD3-E43501C0B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spcAft>
                <a:spcPts val="450"/>
              </a:spcAft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AA54C5-966A-2547-ADF1-C8A29D9AA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4894" y="6391656"/>
            <a:ext cx="5283417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1486452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 Slide -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FBD3-7012-E344-8CD9-02DDF7B6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BA8B-5C71-6241-BCD3-E43501C0B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 marL="305991" indent="-298847">
              <a:spcAft>
                <a:spcPts val="450"/>
              </a:spcAft>
              <a:buSzPct val="105000"/>
              <a:buFontTx/>
              <a:buBlip>
                <a:blip r:embed="rId2"/>
              </a:buBlip>
              <a:tabLst/>
              <a:defRPr sz="24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AA54C5-966A-2547-ADF1-C8A29D9AA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4894" y="6389784"/>
            <a:ext cx="4823861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331451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ullet Slide - Checkmar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FBD3-7012-E344-8CD9-02DDF7B6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BA8B-5C71-6241-BCD3-E43501C0B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 marL="305991" indent="-298847">
              <a:spcAft>
                <a:spcPts val="450"/>
              </a:spcAft>
              <a:buSzPct val="105000"/>
              <a:buFontTx/>
              <a:buBlip>
                <a:blip r:embed="rId2"/>
              </a:buBlip>
              <a:tabLst/>
              <a:defRPr sz="24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AA54C5-966A-2547-ADF1-C8A29D9AA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4894" y="6389784"/>
            <a:ext cx="4979404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2014040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4A94-DAEA-0B4D-A560-6B0D29C98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7F293-DDBE-6C43-B409-42B316BDC2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0BAA6-F216-4E47-A454-29DB58A39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1AAA60-DAB6-0A4B-BBB9-1D32AB9AC5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4894" y="6391656"/>
            <a:ext cx="4760230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2320759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with Phot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3CE28F-38A5-DE42-9231-928F7032A2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4894" y="6391656"/>
            <a:ext cx="5509661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ITS-Administrative Information Systems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6CB8017-7E7F-9B49-9B4B-B9336EB3F2B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334813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DF2F51-43AF-EB4F-AFBB-B545D7ECB4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4925" y="1613789"/>
            <a:ext cx="2100575" cy="507831"/>
          </a:xfrm>
          <a:solidFill>
            <a:schemeClr val="accent1"/>
          </a:solidFill>
        </p:spPr>
        <p:txBody>
          <a:bodyPr vert="horz" wrap="none" lIns="91440" anchor="ctr" anchorCtr="0">
            <a:sp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Insert Text</a:t>
            </a:r>
          </a:p>
        </p:txBody>
      </p:sp>
    </p:spTree>
    <p:extLst>
      <p:ext uri="{BB962C8B-B14F-4D97-AF65-F5344CB8AC3E}">
        <p14:creationId xmlns:p14="http://schemas.microsoft.com/office/powerpoint/2010/main" val="3162356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28A53FEB-EECE-604B-823F-810D824B4F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5594461" cy="6336290"/>
          </a:xfrm>
        </p:spPr>
        <p:txBody>
          <a:bodyPr wrap="none" anchor="ctr" anchorCtr="0"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E2033-42DC-6F47-BA67-5A3FE43332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4894" y="6391656"/>
            <a:ext cx="5299567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ITS-Administrative Information Systems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F9CB07-5AF2-9B4A-B86C-EAAE286C41A3}"/>
              </a:ext>
            </a:extLst>
          </p:cNvPr>
          <p:cNvSpPr/>
          <p:nvPr/>
        </p:nvSpPr>
        <p:spPr>
          <a:xfrm>
            <a:off x="5594748" y="-1"/>
            <a:ext cx="3549253" cy="63457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CD893F-4580-B544-83D6-ED7E385EA0E6}"/>
              </a:ext>
            </a:extLst>
          </p:cNvPr>
          <p:cNvCxnSpPr>
            <a:cxnSpLocks/>
          </p:cNvCxnSpPr>
          <p:nvPr/>
        </p:nvCxnSpPr>
        <p:spPr>
          <a:xfrm>
            <a:off x="5836444" y="2552700"/>
            <a:ext cx="30861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4">
            <a:extLst>
              <a:ext uri="{FF2B5EF4-FFF2-40B4-BE49-F238E27FC236}">
                <a16:creationId xmlns:a16="http://schemas.microsoft.com/office/drawing/2014/main" id="{00D2CBF2-4A18-2345-BEF9-12E50BADAD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5" r="88267"/>
          <a:stretch/>
        </p:blipFill>
        <p:spPr bwMode="auto">
          <a:xfrm>
            <a:off x="5770862" y="2817258"/>
            <a:ext cx="308085" cy="30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233CEFE-0465-164B-A7FC-DA89EC13E8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51304" y="171450"/>
            <a:ext cx="3062977" cy="23098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FAEA2DC-2F40-D344-B961-344ADAEE45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8856" y="2738439"/>
            <a:ext cx="2825354" cy="652462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 b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Address goes here</a:t>
            </a:r>
          </a:p>
          <a:p>
            <a:pPr lvl="0"/>
            <a:r>
              <a:rPr lang="en-US" dirty="0"/>
              <a:t>City, ST ZIP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79528BCA-18EF-8449-8A17-21BBC85136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8856" y="3505620"/>
            <a:ext cx="2825354" cy="467470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 b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319-XXX-XXXX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ACD9A33F-60C5-284B-9D46-72E5B5783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88856" y="3968328"/>
            <a:ext cx="2825354" cy="467470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 b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err="1"/>
              <a:t>URL.uiowa.edu</a:t>
            </a:r>
            <a:endParaRPr lang="en-US" dirty="0"/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8E9CD933-E414-1145-9754-ACBFFF5962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88856" y="4442053"/>
            <a:ext cx="2825354" cy="467470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 b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err="1"/>
              <a:t>facebook.com</a:t>
            </a:r>
            <a:r>
              <a:rPr lang="en-US" dirty="0"/>
              <a:t>/URL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971AC9B4-FCC0-5642-81E4-7080E62B0E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88856" y="4926795"/>
            <a:ext cx="2825354" cy="467470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 b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@</a:t>
            </a:r>
            <a:r>
              <a:rPr lang="en-US" dirty="0" err="1"/>
              <a:t>twitterhandle</a:t>
            </a:r>
            <a:endParaRPr lang="en-US" dirty="0"/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0523A405-5F07-2F4D-B77F-90515157D8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88856" y="5411537"/>
            <a:ext cx="2825354" cy="467470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 b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err="1"/>
              <a:t>contact@uiowa.edu</a:t>
            </a:r>
            <a:endParaRPr lang="en-US" dirty="0"/>
          </a:p>
        </p:txBody>
      </p:sp>
      <p:pic>
        <p:nvPicPr>
          <p:cNvPr id="19" name="Picture 14">
            <a:extLst>
              <a:ext uri="{FF2B5EF4-FFF2-40B4-BE49-F238E27FC236}">
                <a16:creationId xmlns:a16="http://schemas.microsoft.com/office/drawing/2014/main" id="{57571D24-5A75-6D4A-859D-0B99A9B5D00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17793" r="65583" b="1163"/>
          <a:stretch/>
        </p:blipFill>
        <p:spPr bwMode="auto">
          <a:xfrm>
            <a:off x="5789912" y="3619397"/>
            <a:ext cx="329938" cy="29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8A2579D0-F259-4C48-8704-136FA35A459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9" t="17729" r="46516" b="1227"/>
          <a:stretch/>
        </p:blipFill>
        <p:spPr bwMode="auto">
          <a:xfrm>
            <a:off x="5752008" y="4065506"/>
            <a:ext cx="329938" cy="29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4">
            <a:extLst>
              <a:ext uri="{FF2B5EF4-FFF2-40B4-BE49-F238E27FC236}">
                <a16:creationId xmlns:a16="http://schemas.microsoft.com/office/drawing/2014/main" id="{6021253C-4C48-E74E-B11A-D6AD9003536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17" t="17729" r="23418" b="1227"/>
          <a:stretch/>
        </p:blipFill>
        <p:spPr bwMode="auto">
          <a:xfrm>
            <a:off x="5780289" y="4536846"/>
            <a:ext cx="329938" cy="29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9E2D6489-247C-524E-A2FC-4CE9A6832A3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97" t="17729" r="2138" b="1227"/>
          <a:stretch/>
        </p:blipFill>
        <p:spPr bwMode="auto">
          <a:xfrm>
            <a:off x="5761435" y="5017613"/>
            <a:ext cx="329938" cy="29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5CCAD-BF56-8F42-846C-2C755FC3C1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071" y="5519262"/>
            <a:ext cx="389647" cy="31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6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E08D1C-0D5E-8F4C-B630-327D35C2851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7B1A84-3AF2-7441-BD04-40E17B40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6F7B5-A644-9644-B0CB-54E848DBB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623AB8D-52FB-394A-A04E-FEB81257F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3914" y="6381946"/>
            <a:ext cx="4549106" cy="441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ITS-Administrative Information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692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aws.amazon.com/xray/latest/devguide/aws-xray.html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6F870-F80B-B244-B223-507B85F150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AWS X-Ray for Distributed Tracing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9CCC4-BFC0-074D-8089-0845BEB17C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UI Developer Community</a:t>
            </a:r>
          </a:p>
          <a:p>
            <a:r>
              <a:rPr lang="en-US" dirty="0"/>
              <a:t>Michael Alberhasky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724E4-9BEE-4141-84E5-33D2AF9526F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November 19, 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0A7767-22FC-7544-A579-E821BC68DD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ITS-Administrative Information Systems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79E6464-42B3-C543-9FF7-FBEE26AB686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B02D8B-9FCA-4940-8327-CAF585D67B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r="3448" b="5631"/>
          <a:stretch/>
        </p:blipFill>
        <p:spPr>
          <a:xfrm>
            <a:off x="3840480" y="1317956"/>
            <a:ext cx="5120640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62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7FD0F-988F-7246-A7A9-961C564FB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this Amazon X-Ray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DEFC7CF-A80C-704B-A2C0-E38AD46896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0" y="1937544"/>
            <a:ext cx="5715000" cy="41275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3EAF10-8740-FF40-82EE-F4505B7B0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3236317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21DA9-3237-D941-9211-F5E0AF4FF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Not This Amazon X-Ray Either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B2BE3B2-A0F7-8146-B94C-9E62A18713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4790" y="1825625"/>
            <a:ext cx="4514420" cy="435133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0B1B4D-C2E0-4142-AB9D-7424365500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334766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B27A7-244B-1948-9A8C-927CFCBBE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these either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4A7936-842A-7F47-9351-0012603E82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1140" y="1825625"/>
            <a:ext cx="5301720" cy="435133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67F1E5-1E13-104B-82B0-5A094CE079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2262647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3C308-EB4E-0543-914B-257EA4F39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X-Ray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6C16EF-5C55-2D49-9880-0C95BB44A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DE9466-ACA7-D143-9D56-7CAF705CA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138" y="2059710"/>
            <a:ext cx="2289783" cy="13692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B6B357-1B3F-8B47-B961-0D6FBAB6A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081" y="1690689"/>
            <a:ext cx="31242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93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31C9-BF6D-8F4A-9FB5-B210DECB0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Observability into Managed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F2D5C-813E-714A-AC2B-BA6542456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Can’t just connect your favorite tool to JVM, etc.</a:t>
            </a:r>
          </a:p>
          <a:p>
            <a:r>
              <a:rPr lang="en-US" dirty="0"/>
              <a:t>Options:</a:t>
            </a:r>
          </a:p>
          <a:p>
            <a:pPr lvl="1"/>
            <a:r>
              <a:rPr lang="en-US" dirty="0"/>
              <a:t>Log the snot of your app</a:t>
            </a:r>
          </a:p>
          <a:p>
            <a:pPr lvl="1"/>
            <a:r>
              <a:rPr lang="en-US" dirty="0"/>
              <a:t>Employ a third party service like </a:t>
            </a:r>
            <a:r>
              <a:rPr lang="en-US" dirty="0" err="1"/>
              <a:t>DataDog</a:t>
            </a:r>
            <a:r>
              <a:rPr lang="en-US" dirty="0"/>
              <a:t> or </a:t>
            </a:r>
            <a:r>
              <a:rPr lang="en-US" dirty="0" err="1"/>
              <a:t>NewRelic</a:t>
            </a:r>
            <a:endParaRPr lang="en-US" dirty="0"/>
          </a:p>
          <a:p>
            <a:pPr lvl="1"/>
            <a:r>
              <a:rPr lang="en-US" dirty="0"/>
              <a:t>Use X-Ray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5EC4EC-8AE8-2A41-BB03-917C5CDB9D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1985110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3CF22-DED3-D547-8A09-1C9398CE7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AWS X-Ray?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55201-A81A-0B41-9D2E-F0C4AA9CC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Collects data about requests and responses</a:t>
            </a:r>
          </a:p>
          <a:p>
            <a:r>
              <a:rPr lang="en-US" dirty="0"/>
              <a:t>Provides profiling </a:t>
            </a:r>
          </a:p>
          <a:p>
            <a:r>
              <a:rPr lang="en-US" dirty="0"/>
              <a:t>Insight into performance of downstream AWS resources</a:t>
            </a:r>
          </a:p>
          <a:p>
            <a:r>
              <a:rPr lang="en-US" dirty="0"/>
              <a:t>Exception collection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3016E5-A442-7144-A504-982426899D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299443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F58D2-501A-A848-B4B8-BA7B20E1C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12465-DB4C-E34C-B4FD-AF754BFEB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Traces:</a:t>
            </a:r>
            <a:r>
              <a:rPr lang="en-US" dirty="0"/>
              <a:t> Lambda invocations or API Gateway requests.</a:t>
            </a:r>
          </a:p>
          <a:p>
            <a:r>
              <a:rPr lang="en-US" b="1" dirty="0"/>
              <a:t>Segments:</a:t>
            </a:r>
            <a:r>
              <a:rPr lang="en-US" dirty="0"/>
              <a:t> Major work units</a:t>
            </a:r>
          </a:p>
          <a:p>
            <a:r>
              <a:rPr lang="en-US" b="1" dirty="0"/>
              <a:t>Subsegments:</a:t>
            </a:r>
            <a:r>
              <a:rPr lang="en-US" dirty="0"/>
              <a:t> More granular work units under a segment</a:t>
            </a:r>
          </a:p>
          <a:p>
            <a:r>
              <a:rPr lang="en-US" b="1" dirty="0"/>
              <a:t>Annotations:</a:t>
            </a:r>
            <a:r>
              <a:rPr lang="en-US" dirty="0"/>
              <a:t> Key/Value pairs you can place with segments or subsegments. You can filter on these.</a:t>
            </a:r>
          </a:p>
          <a:p>
            <a:r>
              <a:rPr lang="en-US" b="1" dirty="0"/>
              <a:t>Metadata:</a:t>
            </a:r>
            <a:r>
              <a:rPr lang="en-US" dirty="0"/>
              <a:t> Key/Value pair data you want to store alongside the trace. </a:t>
            </a:r>
          </a:p>
          <a:p>
            <a:r>
              <a:rPr lang="en-US" b="1" dirty="0"/>
              <a:t>Sampling:</a:t>
            </a:r>
            <a:r>
              <a:rPr lang="en-US" dirty="0"/>
              <a:t> How much of your executions you want to profile. The default is a limit of 1 request/sec with a max of 5% of all requests. 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37D989-285E-454B-8F97-1921758448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2235487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4B41D-AFDC-4E40-B269-915F85C24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you trace?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2EEEF-44C7-5A48-919E-0AE5B3BB9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Lambda and API Gateway: </a:t>
            </a:r>
            <a:r>
              <a:rPr lang="en-US" dirty="0"/>
              <a:t>Easy to enable.</a:t>
            </a:r>
          </a:p>
          <a:p>
            <a:r>
              <a:rPr lang="en-US" b="1" dirty="0"/>
              <a:t>AWS Services: </a:t>
            </a:r>
            <a:r>
              <a:rPr lang="en-US" dirty="0"/>
              <a:t>X-Ray SDK automatically instruments all AWS SDKs when </a:t>
            </a:r>
            <a:r>
              <a:rPr lang="en-US" dirty="0" err="1"/>
              <a:t>Instrumentor</a:t>
            </a:r>
            <a:r>
              <a:rPr lang="en-US" dirty="0"/>
              <a:t> module is added to </a:t>
            </a:r>
            <a:r>
              <a:rPr lang="en-US" dirty="0" err="1"/>
              <a:t>classpath</a:t>
            </a:r>
            <a:r>
              <a:rPr lang="en-US" dirty="0"/>
              <a:t>.</a:t>
            </a:r>
          </a:p>
          <a:p>
            <a:r>
              <a:rPr lang="en-US" b="1" dirty="0"/>
              <a:t>SQL: </a:t>
            </a:r>
            <a:r>
              <a:rPr lang="en-US" dirty="0"/>
              <a:t>If you are using PostgreSQL or MySQL you can also add in a JDBC interceptor to trace SQL calls.</a:t>
            </a:r>
          </a:p>
          <a:p>
            <a:r>
              <a:rPr lang="en-US" b="1" dirty="0"/>
              <a:t>HTTP calls:</a:t>
            </a:r>
            <a:r>
              <a:rPr lang="en-US" dirty="0"/>
              <a:t> X-Ray SDK supports a proxy to Apache </a:t>
            </a:r>
            <a:r>
              <a:rPr lang="en-US" dirty="0" err="1"/>
              <a:t>HttpComponents</a:t>
            </a:r>
            <a:r>
              <a:rPr lang="en-US" dirty="0"/>
              <a:t>.</a:t>
            </a:r>
          </a:p>
          <a:p>
            <a:r>
              <a:rPr lang="en-US" b="1" dirty="0"/>
              <a:t>Incoming requests:</a:t>
            </a:r>
            <a:r>
              <a:rPr lang="en-US" dirty="0"/>
              <a:t> Tomcat and Spring filters.</a:t>
            </a:r>
          </a:p>
          <a:p>
            <a:r>
              <a:rPr lang="en-US" b="1" dirty="0"/>
              <a:t>Custom segments: </a:t>
            </a:r>
            <a:r>
              <a:rPr lang="en-US" dirty="0"/>
              <a:t>Using X-Ray SDK and X-Ray daemon if not a natively supported service.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08AD51-18C0-D74A-AC28-C0CA1DA3A0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3990808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3C692-72E0-DE4F-8E80-AB38B751C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 to enable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126B052-8B07-4049-9FF8-5AD1F5C49B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8650" y="2642247"/>
            <a:ext cx="3886200" cy="2718093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95038A1-5DC5-0340-A8B0-5D561ACF0A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29150" y="2642247"/>
            <a:ext cx="3886200" cy="1458161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53511-DB4C-7547-844E-7A5D8FA570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24DCB5-B706-9746-860B-F8C57DF02B79}"/>
              </a:ext>
            </a:extLst>
          </p:cNvPr>
          <p:cNvSpPr txBox="1"/>
          <p:nvPr/>
        </p:nvSpPr>
        <p:spPr>
          <a:xfrm>
            <a:off x="628650" y="1916349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Via CloudFormation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8CA18-0B09-9648-BB35-C4346F9DE77B}"/>
              </a:ext>
            </a:extLst>
          </p:cNvPr>
          <p:cNvSpPr txBox="1"/>
          <p:nvPr/>
        </p:nvSpPr>
        <p:spPr>
          <a:xfrm>
            <a:off x="4629150" y="1916349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Via Lambda Console</a:t>
            </a:r>
          </a:p>
        </p:txBody>
      </p:sp>
    </p:spTree>
    <p:extLst>
      <p:ext uri="{BB962C8B-B14F-4D97-AF65-F5344CB8AC3E}">
        <p14:creationId xmlns:p14="http://schemas.microsoft.com/office/powerpoint/2010/main" val="987126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804376-1608-D14C-BDA1-95A6D467F9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286000" y="1143000"/>
            <a:ext cx="4572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3DC27F-80AD-E648-A467-CFBE4B377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Grant Permissions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A2B04-4941-AA42-8435-42273C77A9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Policy needs rights to send data to X-Ray.</a:t>
            </a:r>
          </a:p>
          <a:p>
            <a:r>
              <a:rPr lang="en-US" dirty="0"/>
              <a:t>Policy needs granted to Role which is granted to executing resource.</a:t>
            </a:r>
          </a:p>
          <a:p>
            <a:r>
              <a:rPr lang="en-US" dirty="0"/>
              <a:t>One of those services you just need to grant ”*” to for it work.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30C2D8-6433-D24F-8097-A1D9AF023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49" y="1825625"/>
            <a:ext cx="42035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“Action”: [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“</a:t>
            </a:r>
            <a:r>
              <a:rPr lang="en-US" sz="1600" dirty="0" err="1">
                <a:solidFill>
                  <a:srgbClr val="FF0000"/>
                </a:solidFill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xray:PutTraceSegments</a:t>
            </a:r>
            <a:r>
              <a:rPr lang="en-US" sz="1600" dirty="0">
                <a:solidFill>
                  <a:srgbClr val="FF0000"/>
                </a:solidFill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”,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“</a:t>
            </a:r>
            <a:r>
              <a:rPr lang="en-US" sz="1600" dirty="0" err="1">
                <a:solidFill>
                  <a:srgbClr val="FF0000"/>
                </a:solidFill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xray:PutTelemetryRecords</a:t>
            </a:r>
            <a:r>
              <a:rPr lang="en-US" sz="1600" dirty="0">
                <a:solidFill>
                  <a:srgbClr val="FF0000"/>
                </a:solidFill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”</a:t>
            </a:r>
          </a:p>
          <a:p>
            <a:pPr marL="0" indent="0">
              <a:buNone/>
            </a:pPr>
            <a:r>
              <a:rPr lang="en-US" sz="1600" dirty="0"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],</a:t>
            </a:r>
          </a:p>
          <a:p>
            <a:pPr marL="0" indent="0">
              <a:buNone/>
            </a:pPr>
            <a:r>
              <a:rPr lang="en-US" sz="1600" dirty="0"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“Resource”: </a:t>
            </a:r>
            <a:r>
              <a:rPr lang="en-US" sz="1600" dirty="0">
                <a:solidFill>
                  <a:srgbClr val="FF0000"/>
                </a:solidFill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“*”</a:t>
            </a:r>
            <a:r>
              <a:rPr lang="en-US" sz="1600" dirty="0"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1600" dirty="0"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“Effect”: </a:t>
            </a:r>
            <a:r>
              <a:rPr lang="en-US" sz="1600" dirty="0">
                <a:solidFill>
                  <a:srgbClr val="FF0000"/>
                </a:solidFill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”Allow”</a:t>
            </a:r>
          </a:p>
          <a:p>
            <a:pPr marL="0" indent="0">
              <a:buNone/>
            </a:pPr>
            <a:r>
              <a:rPr lang="en-US" sz="1600" dirty="0">
                <a:latin typeface="Andale Mono" panose="020B05090000000000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DA20B-F724-2543-B784-B2487D0FA7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1897873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EBE16-EB78-7247-8AA9-1576E9622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Radar Use Case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5F6DA0-B41C-BD4B-8A79-BCB5A046C8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237FE46-4C3E-D04E-A615-853103C52B65}"/>
              </a:ext>
            </a:extLst>
          </p:cNvPr>
          <p:cNvGrpSpPr/>
          <p:nvPr/>
        </p:nvGrpSpPr>
        <p:grpSpPr>
          <a:xfrm>
            <a:off x="396147" y="2291008"/>
            <a:ext cx="1390124" cy="1030646"/>
            <a:chOff x="396147" y="2291008"/>
            <a:chExt cx="1390124" cy="1030646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2E34155-0803-A044-95E7-E1C2C9F0C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5609" y="2291008"/>
              <a:ext cx="711200" cy="7112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9A4C05A-0A5C-E346-914C-D1A47D21CF84}"/>
                </a:ext>
              </a:extLst>
            </p:cNvPr>
            <p:cNvSpPr txBox="1"/>
            <p:nvPr/>
          </p:nvSpPr>
          <p:spPr>
            <a:xfrm>
              <a:off x="396147" y="3013877"/>
              <a:ext cx="13901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Kinesis Stream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253DFB2-426A-FB49-819F-A1269705BE03}"/>
              </a:ext>
            </a:extLst>
          </p:cNvPr>
          <p:cNvGrpSpPr/>
          <p:nvPr/>
        </p:nvGrpSpPr>
        <p:grpSpPr>
          <a:xfrm>
            <a:off x="2153375" y="2291008"/>
            <a:ext cx="1566454" cy="1046463"/>
            <a:chOff x="2153375" y="2291008"/>
            <a:chExt cx="1566454" cy="104646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0CD5CCC0-3101-9148-89E5-EBD161FC1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81002" y="2291008"/>
              <a:ext cx="711200" cy="7112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90828F5-0AB9-9F42-A4FB-1108A4F4E88D}"/>
                </a:ext>
              </a:extLst>
            </p:cNvPr>
            <p:cNvSpPr txBox="1"/>
            <p:nvPr/>
          </p:nvSpPr>
          <p:spPr>
            <a:xfrm>
              <a:off x="2153375" y="3029694"/>
              <a:ext cx="15664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Lambda Function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9B1EFE-FA1C-5049-B7B5-D40D29083FEF}"/>
              </a:ext>
            </a:extLst>
          </p:cNvPr>
          <p:cNvGrpSpPr/>
          <p:nvPr/>
        </p:nvGrpSpPr>
        <p:grpSpPr>
          <a:xfrm>
            <a:off x="4386510" y="1799620"/>
            <a:ext cx="1255642" cy="1586967"/>
            <a:chOff x="5416547" y="1401595"/>
            <a:chExt cx="1255642" cy="158696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EDF7A1C-DFF8-D246-83D4-E869BDCECC54}"/>
                </a:ext>
              </a:extLst>
            </p:cNvPr>
            <p:cNvSpPr txBox="1"/>
            <p:nvPr/>
          </p:nvSpPr>
          <p:spPr>
            <a:xfrm>
              <a:off x="5489812" y="1401595"/>
              <a:ext cx="11015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DynamoDB</a:t>
              </a:r>
            </a:p>
            <a:p>
              <a:pPr algn="ctr"/>
              <a:r>
                <a:rPr lang="en-US" sz="1400" dirty="0"/>
                <a:t>Tables</a:t>
              </a: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3F4DD351-6755-6C4E-8B6A-AC651BF86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17254" y="1928112"/>
              <a:ext cx="469900" cy="469900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D6C9F564-4385-7D48-9F95-E244FC17E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16547" y="2518662"/>
              <a:ext cx="469900" cy="46990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B404B928-7EFD-9249-9779-B2B4FF3AB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02289" y="1924815"/>
              <a:ext cx="469900" cy="469900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40B801FA-3FDC-A64C-9A78-BA04635B8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02289" y="2518662"/>
              <a:ext cx="469900" cy="469900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3F640772-7BA3-0649-829C-1A06077EB512}"/>
              </a:ext>
            </a:extLst>
          </p:cNvPr>
          <p:cNvSpPr/>
          <p:nvPr/>
        </p:nvSpPr>
        <p:spPr>
          <a:xfrm>
            <a:off x="231052" y="1482947"/>
            <a:ext cx="5667943" cy="340020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0" tIns="9144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1200" dirty="0">
                <a:solidFill>
                  <a:sysClr val="windowText" lastClr="000000"/>
                </a:solidFill>
              </a:rPr>
              <a:t>AWS Cloud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71F25617-4758-7243-8975-4443C5917B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1047" y="1482946"/>
            <a:ext cx="330200" cy="3302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B2FD3E6A-967E-9645-A49C-0D1A7D16C0B1}"/>
              </a:ext>
            </a:extLst>
          </p:cNvPr>
          <p:cNvGrpSpPr/>
          <p:nvPr/>
        </p:nvGrpSpPr>
        <p:grpSpPr>
          <a:xfrm>
            <a:off x="2142153" y="3771056"/>
            <a:ext cx="1577676" cy="1021164"/>
            <a:chOff x="4083911" y="4264896"/>
            <a:chExt cx="1577676" cy="102116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B2A4C88-9513-E24F-8973-D38471917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14209" y="4264896"/>
              <a:ext cx="713387" cy="713387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80F262D-1C58-1049-99C4-6AD7754DE464}"/>
                </a:ext>
              </a:extLst>
            </p:cNvPr>
            <p:cNvSpPr txBox="1"/>
            <p:nvPr/>
          </p:nvSpPr>
          <p:spPr>
            <a:xfrm>
              <a:off x="4083911" y="4978283"/>
              <a:ext cx="15776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RabbitMQ Queue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7861D2F-015C-8949-B43D-EEC92949C553}"/>
              </a:ext>
            </a:extLst>
          </p:cNvPr>
          <p:cNvSpPr/>
          <p:nvPr/>
        </p:nvSpPr>
        <p:spPr>
          <a:xfrm>
            <a:off x="6144375" y="1482946"/>
            <a:ext cx="2801273" cy="340020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0" tIns="9144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1200" dirty="0" err="1">
                <a:solidFill>
                  <a:sysClr val="windowText" lastClr="000000"/>
                </a:solidFill>
              </a:rPr>
              <a:t>UIowa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4B26A5A-6486-3847-AD17-270FD8EB95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39661" y="1482946"/>
            <a:ext cx="316674" cy="31667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87CF286-54CE-284D-A4E9-8C3C413A2F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9602" y="2316307"/>
            <a:ext cx="713387" cy="71338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2FA390C-5D99-4546-B5F5-24245AC265B9}"/>
              </a:ext>
            </a:extLst>
          </p:cNvPr>
          <p:cNvSpPr txBox="1"/>
          <p:nvPr/>
        </p:nvSpPr>
        <p:spPr>
          <a:xfrm>
            <a:off x="6365308" y="3043375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Dispatch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B8FD026-7410-0A49-BF17-C754C178499A}"/>
              </a:ext>
            </a:extLst>
          </p:cNvPr>
          <p:cNvCxnSpPr/>
          <p:nvPr/>
        </p:nvCxnSpPr>
        <p:spPr>
          <a:xfrm>
            <a:off x="1583473" y="2646608"/>
            <a:ext cx="83634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0674B82-E472-A640-B95C-B4AC286977EE}"/>
              </a:ext>
            </a:extLst>
          </p:cNvPr>
          <p:cNvCxnSpPr/>
          <p:nvPr/>
        </p:nvCxnSpPr>
        <p:spPr>
          <a:xfrm>
            <a:off x="3406739" y="2646608"/>
            <a:ext cx="83634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3479639-C263-C04A-944C-92EFBF3FB2FD}"/>
              </a:ext>
            </a:extLst>
          </p:cNvPr>
          <p:cNvCxnSpPr>
            <a:stCxn id="8" idx="2"/>
          </p:cNvCxnSpPr>
          <p:nvPr/>
        </p:nvCxnSpPr>
        <p:spPr>
          <a:xfrm flipH="1">
            <a:off x="2929144" y="3337471"/>
            <a:ext cx="7458" cy="297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10A6F7CF-38AA-B744-9CA6-DBAD230663B7}"/>
              </a:ext>
            </a:extLst>
          </p:cNvPr>
          <p:cNvCxnSpPr>
            <a:endCxn id="34" idx="2"/>
          </p:cNvCxnSpPr>
          <p:nvPr/>
        </p:nvCxnSpPr>
        <p:spPr>
          <a:xfrm flipV="1">
            <a:off x="3406739" y="3351152"/>
            <a:ext cx="3399556" cy="89746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2" name="Graphic 41">
            <a:extLst>
              <a:ext uri="{FF2B5EF4-FFF2-40B4-BE49-F238E27FC236}">
                <a16:creationId xmlns:a16="http://schemas.microsoft.com/office/drawing/2014/main" id="{340A98E1-64A5-894F-9F9E-136FEA17E7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28639" y="2532308"/>
            <a:ext cx="469900" cy="4699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5D8E3B3-8024-A64A-A961-4D441D221C90}"/>
              </a:ext>
            </a:extLst>
          </p:cNvPr>
          <p:cNvSpPr txBox="1"/>
          <p:nvPr/>
        </p:nvSpPr>
        <p:spPr>
          <a:xfrm>
            <a:off x="7505483" y="3078810"/>
            <a:ext cx="1271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COMMPROD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6E0CF9F-E795-5F44-B3E5-463FF0EBC6AD}"/>
              </a:ext>
            </a:extLst>
          </p:cNvPr>
          <p:cNvCxnSpPr>
            <a:stCxn id="32" idx="3"/>
          </p:cNvCxnSpPr>
          <p:nvPr/>
        </p:nvCxnSpPr>
        <p:spPr>
          <a:xfrm flipV="1">
            <a:off x="7162989" y="2673000"/>
            <a:ext cx="64286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633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0EC99-0320-4440-B344-06CB59819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Map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7957AB5-47A1-F14D-9B5D-B6C48792D7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943" y="1297935"/>
            <a:ext cx="6686550" cy="477714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0FB15-9F19-A444-98B7-FFCD60CC17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4171405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0169D-7A57-6448-BB36-C8D7FCCC1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0A0851C-5F34-E742-B0BB-7C18A09C95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872844"/>
            <a:ext cx="7886700" cy="4256899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6C39EB-3842-7341-AF95-38575C58C1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4029754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8E935-A164-CA4A-B8BC-DB3C4E3B3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 &amp;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70CD3-96C2-A04F-AEDA-84C20E7D9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X-Ray Developer Documentation: </a:t>
            </a:r>
            <a:r>
              <a:rPr lang="en-US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https://docs.aws.amazon.com/xray/latest/devguide/aws-xray.html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Michael Alberhasky</a:t>
            </a:r>
          </a:p>
          <a:p>
            <a:pPr marL="0" indent="0">
              <a:buNone/>
            </a:pPr>
            <a:r>
              <a:rPr lang="en-US" b="1" dirty="0" err="1"/>
              <a:t>michael-alberhasky@uiowa.edu</a:t>
            </a:r>
            <a:endParaRPr lang="en-US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8D3228-185D-7045-91DD-863BD30262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ITS-Administrative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707774465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of Iowa">
  <a:themeElements>
    <a:clrScheme name="University of Iowa Master">
      <a:dk1>
        <a:srgbClr val="000000"/>
      </a:dk1>
      <a:lt1>
        <a:srgbClr val="FFFFFF"/>
      </a:lt1>
      <a:dk2>
        <a:srgbClr val="9E9F9E"/>
      </a:dk2>
      <a:lt2>
        <a:srgbClr val="FFFFFF"/>
      </a:lt2>
      <a:accent1>
        <a:srgbClr val="FFCD00"/>
      </a:accent1>
      <a:accent2>
        <a:srgbClr val="000000"/>
      </a:accent2>
      <a:accent3>
        <a:srgbClr val="A5A5A5"/>
      </a:accent3>
      <a:accent4>
        <a:srgbClr val="CACBCA"/>
      </a:accent4>
      <a:accent5>
        <a:srgbClr val="767776"/>
      </a:accent5>
      <a:accent6>
        <a:srgbClr val="378093"/>
      </a:accent6>
      <a:hlink>
        <a:srgbClr val="378093"/>
      </a:hlink>
      <a:folHlink>
        <a:srgbClr val="9E9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ity of Iowa" id="{2444E05A-AFA2-A54F-8D2E-946502DE16C9}" vid="{C3EFCC9B-5335-724E-9CF2-A67B4B4327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of Iowa</Template>
  <TotalTime>1104</TotalTime>
  <Words>443</Words>
  <Application>Microsoft Macintosh PowerPoint</Application>
  <PresentationFormat>On-screen Show (4:3)</PresentationFormat>
  <Paragraphs>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Andale Mono</vt:lpstr>
      <vt:lpstr>Arial</vt:lpstr>
      <vt:lpstr>Calibri</vt:lpstr>
      <vt:lpstr>University of Iowa</vt:lpstr>
      <vt:lpstr>PowerPoint Presentation</vt:lpstr>
      <vt:lpstr>Not this Amazon X-Ray</vt:lpstr>
      <vt:lpstr>And Not This Amazon X-Ray Either</vt:lpstr>
      <vt:lpstr>Not these either</vt:lpstr>
      <vt:lpstr>This X-Ray</vt:lpstr>
      <vt:lpstr>Observability into Managed Services</vt:lpstr>
      <vt:lpstr>What is AWS X-Ray?</vt:lpstr>
      <vt:lpstr>Concepts</vt:lpstr>
      <vt:lpstr>What can you trace?</vt:lpstr>
      <vt:lpstr>Easy to enable</vt:lpstr>
      <vt:lpstr>Grant Permissions</vt:lpstr>
      <vt:lpstr>Radar Use Case</vt:lpstr>
      <vt:lpstr>Service Map</vt:lpstr>
      <vt:lpstr>Traces</vt:lpstr>
      <vt:lpstr>More Info &amp;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Corliss, Jessica A</dc:creator>
  <cp:lastModifiedBy>Alberhasky, Michael J</cp:lastModifiedBy>
  <cp:revision>27</cp:revision>
  <dcterms:created xsi:type="dcterms:W3CDTF">2018-08-31T15:11:34Z</dcterms:created>
  <dcterms:modified xsi:type="dcterms:W3CDTF">2019-11-19T16:52:46Z</dcterms:modified>
</cp:coreProperties>
</file>